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8" r:id="rId13"/>
    <p:sldId id="270" r:id="rId14"/>
    <p:sldId id="271" r:id="rId15"/>
    <p:sldId id="272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DB9729"/>
    <a:srgbClr val="333333"/>
    <a:srgbClr val="F0F0F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9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426" y="20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235585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9540" y="4146550"/>
            <a:ext cx="9935210" cy="2589530"/>
          </a:xfrm>
          <a:prstGeom prst="rect">
            <a:avLst/>
          </a:prstGeom>
          <a:solidFill>
            <a:srgbClr val="F0F0F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8448" y="4365337"/>
            <a:ext cx="9504052" cy="1346694"/>
          </a:xfrm>
          <a:noFill/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448" y="5842660"/>
            <a:ext cx="9504052" cy="709554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Line 2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A522F4-1505-4D22-830B-D56AA199AC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57" y="325839"/>
            <a:ext cx="1892136" cy="657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AD6D34-2435-4A9F-8FC1-090E878E46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" y="1966942"/>
            <a:ext cx="1892136" cy="966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4B267B-8031-420E-97D6-6B4F43C85D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3" y="3004165"/>
            <a:ext cx="1688384" cy="8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39115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3482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09377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322176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31210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7987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235585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57" y="325839"/>
            <a:ext cx="1892136" cy="65763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9540" y="4146550"/>
            <a:ext cx="9935210" cy="2589530"/>
          </a:xfrm>
          <a:prstGeom prst="rect">
            <a:avLst/>
          </a:prstGeom>
          <a:solidFill>
            <a:srgbClr val="F0F0F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38448" y="4365337"/>
            <a:ext cx="9504052" cy="1346694"/>
          </a:xfrm>
          <a:noFill/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38448" y="5842660"/>
            <a:ext cx="9504052" cy="709554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Line 2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AA80D-CF0C-43C4-9178-CC405FDDD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" y="1966942"/>
            <a:ext cx="1892136" cy="966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8D06F-B55D-4971-A219-3A3AAC11D2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3" y="3004165"/>
            <a:ext cx="1688384" cy="8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" y="137201"/>
            <a:ext cx="11304242" cy="135029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15117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57" y="149165"/>
            <a:ext cx="1892136" cy="65763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9540" y="3558540"/>
            <a:ext cx="9935210" cy="3177540"/>
          </a:xfrm>
          <a:prstGeom prst="rect">
            <a:avLst/>
          </a:prstGeom>
          <a:solidFill>
            <a:srgbClr val="F0F0F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38448" y="3781203"/>
            <a:ext cx="9504052" cy="1930828"/>
          </a:xfrm>
          <a:noFill/>
        </p:spPr>
        <p:txBody>
          <a:bodyPr anchor="ctr">
            <a:normAutofit/>
          </a:bodyPr>
          <a:lstStyle>
            <a:lvl1pPr algn="l">
              <a:defRPr sz="44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8448" y="5842660"/>
            <a:ext cx="9504052" cy="709554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30937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/>
          <a:stretch/>
        </p:blipFill>
        <p:spPr>
          <a:xfrm>
            <a:off x="335279" y="0"/>
            <a:ext cx="8423007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092042" y="0"/>
            <a:ext cx="6099958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4238" y="340397"/>
            <a:ext cx="5406263" cy="1350291"/>
          </a:xfrm>
        </p:spPr>
        <p:txBody>
          <a:bodyPr/>
          <a:lstStyle>
            <a:lvl1pPr algn="ctr">
              <a:defRPr>
                <a:solidFill>
                  <a:srgbClr val="FBFBFB"/>
                </a:solidFill>
              </a:defRPr>
            </a:lvl1pPr>
          </a:lstStyle>
          <a:p>
            <a:r>
              <a:rPr lang="en-US" dirty="0"/>
              <a:t>Acknowledgements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472EA-1EBC-4D1E-93D5-1BA270804E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38" y="5319715"/>
            <a:ext cx="2493850" cy="1274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8949E6-08F3-4290-A80A-9EF100B416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424" y="5404839"/>
            <a:ext cx="2105297" cy="11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6976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6260" y="1636938"/>
            <a:ext cx="5463540" cy="4697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6938"/>
            <a:ext cx="5688302" cy="46970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08872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" y="365125"/>
            <a:ext cx="1130046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260" y="1681163"/>
            <a:ext cx="5441315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" y="2505074"/>
            <a:ext cx="5441315" cy="402526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84520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684520" cy="402526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669519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018244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901179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260" y="142648"/>
            <a:ext cx="11304242" cy="135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260" y="1724596"/>
            <a:ext cx="11304242" cy="4415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3528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E7305F-4653-4C05-9855-9622C9286974}"/>
              </a:ext>
            </a:extLst>
          </p:cNvPr>
          <p:cNvSpPr txBox="1">
            <a:spLocks/>
          </p:cNvSpPr>
          <p:nvPr userDrawn="1"/>
        </p:nvSpPr>
        <p:spPr>
          <a:xfrm>
            <a:off x="556260" y="6485264"/>
            <a:ext cx="1713411" cy="334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www.hmrn.org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BEB4D2-EFFD-4631-B344-2265A04C2961}"/>
              </a:ext>
            </a:extLst>
          </p:cNvPr>
          <p:cNvSpPr txBox="1">
            <a:spLocks/>
          </p:cNvSpPr>
          <p:nvPr userDrawn="1"/>
        </p:nvSpPr>
        <p:spPr>
          <a:xfrm>
            <a:off x="10147091" y="6489573"/>
            <a:ext cx="1713411" cy="334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chemeClr val="tx2"/>
                </a:solidFill>
              </a:rPr>
              <a:t>V4 February 2021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7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78" r:id="rId5"/>
    <p:sldLayoutId id="2147483652" r:id="rId6"/>
    <p:sldLayoutId id="2147483653" r:id="rId7"/>
    <p:sldLayoutId id="2147483654" r:id="rId8"/>
    <p:sldLayoutId id="2147483655" r:id="rId9"/>
    <p:sldLayoutId id="2147483680" r:id="rId10"/>
    <p:sldLayoutId id="2147483656" r:id="rId11"/>
    <p:sldLayoutId id="2147483657" r:id="rId12"/>
    <p:sldLayoutId id="2147483658" r:id="rId13"/>
    <p:sldLayoutId id="2147483659" r:id="rId1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448" y="4495966"/>
            <a:ext cx="9504052" cy="1346694"/>
          </a:xfrm>
        </p:spPr>
        <p:txBody>
          <a:bodyPr/>
          <a:lstStyle/>
          <a:p>
            <a:r>
              <a:rPr lang="en-GB" dirty="0"/>
              <a:t>Haematological Malignancy </a:t>
            </a:r>
            <a:br>
              <a:rPr lang="en-GB" dirty="0"/>
            </a:br>
            <a:r>
              <a:rPr lang="en-GB" dirty="0"/>
              <a:t>Research Network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February 2021</a:t>
            </a:r>
          </a:p>
        </p:txBody>
      </p:sp>
    </p:spTree>
    <p:extLst>
      <p:ext uri="{BB962C8B-B14F-4D97-AF65-F5344CB8AC3E}">
        <p14:creationId xmlns:p14="http://schemas.microsoft.com/office/powerpoint/2010/main" val="22637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276B2-A383-488C-BF53-7147C22B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91A337-626A-41C4-B566-51AB634A0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59" y="586856"/>
            <a:ext cx="9651644" cy="6023238"/>
          </a:xfrm>
        </p:spPr>
      </p:pic>
    </p:spTree>
    <p:extLst>
      <p:ext uri="{BB962C8B-B14F-4D97-AF65-F5344CB8AC3E}">
        <p14:creationId xmlns:p14="http://schemas.microsoft.com/office/powerpoint/2010/main" val="3796576243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DFEA-BDBB-4008-8D75-6BD64220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HMRN annual incidence rates (per 100,000)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4F4459-42D7-4704-82AB-A238372B3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1423580"/>
            <a:ext cx="8615362" cy="5017316"/>
          </a:xfrm>
        </p:spPr>
      </p:pic>
    </p:spTree>
    <p:extLst>
      <p:ext uri="{BB962C8B-B14F-4D97-AF65-F5344CB8AC3E}">
        <p14:creationId xmlns:p14="http://schemas.microsoft.com/office/powerpoint/2010/main" val="201263670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E05B-3893-4470-9E4B-69C5CCC0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of </a:t>
            </a:r>
            <a:r>
              <a:rPr lang="en-US" dirty="0" err="1"/>
              <a:t>haematological</a:t>
            </a:r>
            <a:r>
              <a:rPr lang="en-US" dirty="0"/>
              <a:t> malignancy subtypes varies with age…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DBF32C-F3C1-4429-B226-812040860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09" y="1367440"/>
            <a:ext cx="10248220" cy="5521492"/>
          </a:xfrm>
        </p:spPr>
      </p:pic>
    </p:spTree>
    <p:extLst>
      <p:ext uri="{BB962C8B-B14F-4D97-AF65-F5344CB8AC3E}">
        <p14:creationId xmlns:p14="http://schemas.microsoft.com/office/powerpoint/2010/main" val="385870994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C0575-4D1B-4575-BAAA-49D36C6C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not social class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40FFD-66EE-409A-BB22-71A6B213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62" y="1227704"/>
            <a:ext cx="8984114" cy="5702990"/>
          </a:xfrm>
        </p:spPr>
      </p:pic>
    </p:spTree>
    <p:extLst>
      <p:ext uri="{BB962C8B-B14F-4D97-AF65-F5344CB8AC3E}">
        <p14:creationId xmlns:p14="http://schemas.microsoft.com/office/powerpoint/2010/main" val="1687607714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FC6A-FFC3-436B-AB73-A34D6F13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Patient pathway: </a:t>
            </a:r>
            <a:br>
              <a:rPr lang="en-US" dirty="0"/>
            </a:br>
            <a:r>
              <a:rPr lang="en-US" sz="3100" dirty="0"/>
              <a:t>follicular lymphoma to diffuse large B-cell lymphoma transformation</a:t>
            </a:r>
            <a:endParaRPr lang="en-GB" sz="31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A9646-F4FB-4FC3-9C3B-F38845330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6" y="1314164"/>
            <a:ext cx="9124043" cy="5406635"/>
          </a:xfrm>
        </p:spPr>
      </p:pic>
    </p:spTree>
    <p:extLst>
      <p:ext uri="{BB962C8B-B14F-4D97-AF65-F5344CB8AC3E}">
        <p14:creationId xmlns:p14="http://schemas.microsoft.com/office/powerpoint/2010/main" val="74868737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2A4D-F02E-4678-8E25-E0B47748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clinical trials</a:t>
            </a:r>
            <a:br>
              <a:rPr lang="en-US" dirty="0"/>
            </a:br>
            <a:r>
              <a:rPr lang="en-US" dirty="0"/>
              <a:t>AML 2004-2017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B37D8-4F49-4A2D-A36F-026D20C2B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95" y="1315126"/>
            <a:ext cx="8600848" cy="5234222"/>
          </a:xfrm>
        </p:spPr>
      </p:pic>
    </p:spTree>
    <p:extLst>
      <p:ext uri="{BB962C8B-B14F-4D97-AF65-F5344CB8AC3E}">
        <p14:creationId xmlns:p14="http://schemas.microsoft.com/office/powerpoint/2010/main" val="1043379035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6260" y="151715"/>
            <a:ext cx="11304242" cy="1350291"/>
          </a:xfrm>
        </p:spPr>
        <p:txBody>
          <a:bodyPr/>
          <a:lstStyle/>
          <a:p>
            <a:r>
              <a:rPr lang="en-US" dirty="0"/>
              <a:t>UK cancer registrations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C5436E-EFF8-4AC3-8E66-F6F771074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95"/>
          <a:stretch/>
        </p:blipFill>
        <p:spPr bwMode="auto">
          <a:xfrm>
            <a:off x="560189" y="1673081"/>
            <a:ext cx="11295460" cy="35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B774D-0BA1-45E9-9FE8-61BE1B99CA1E}"/>
              </a:ext>
            </a:extLst>
          </p:cNvPr>
          <p:cNvSpPr txBox="1"/>
          <p:nvPr/>
        </p:nvSpPr>
        <p:spPr>
          <a:xfrm>
            <a:off x="785832" y="5015188"/>
            <a:ext cx="66550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Office for National Statistics: Cancer registration statistics, England (2017)</a:t>
            </a:r>
          </a:p>
          <a:p>
            <a:r>
              <a:rPr lang="en-US" sz="1400" dirty="0"/>
              <a:t>Public Health Scotland: Cancer incidence and prevalence in Scotland (to December 2017)</a:t>
            </a:r>
          </a:p>
          <a:p>
            <a:r>
              <a:rPr lang="en-US" sz="1400" dirty="0"/>
              <a:t>Public Health Wales: Cancer incidence in Wales, 2001-2017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13156467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HMRN study region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A577F-7EDE-4413-A259-59C3C96BB5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Population 3.6 million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Similar socio-demographic structure to UK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Sex</a:t>
            </a:r>
          </a:p>
          <a:p>
            <a:pPr lvl="1"/>
            <a:r>
              <a:rPr lang="en-US" dirty="0"/>
              <a:t>Affluence/deprivation</a:t>
            </a:r>
          </a:p>
          <a:p>
            <a:pPr lvl="1"/>
            <a:r>
              <a:rPr lang="en-US" dirty="0"/>
              <a:t>Urban/rural status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76DD5DC-1FA1-4006-AFDB-E1DA7B3D82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20" y="1016000"/>
            <a:ext cx="6351179" cy="5222454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7E345A-5B3A-4506-A1FA-3E9A8E325C4F}"/>
              </a:ext>
            </a:extLst>
          </p:cNvPr>
          <p:cNvSpPr txBox="1"/>
          <p:nvPr/>
        </p:nvSpPr>
        <p:spPr>
          <a:xfrm>
            <a:off x="556260" y="5619655"/>
            <a:ext cx="523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Office for National Statistics (2011) Census: Standard Area Statistics (England, Scotland, Northern Ireland)</a:t>
            </a:r>
            <a:endParaRPr lang="en-GB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7DB38D-8CC6-472C-A1E5-7BFAFC7B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8" y="53532"/>
            <a:ext cx="1313722" cy="23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2895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6D82AA-FF99-4FE5-B06B-515FB50E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of multiple deprivation: income domain</a:t>
            </a:r>
            <a:endParaRPr lang="en-GB" dirty="0"/>
          </a:p>
        </p:txBody>
      </p:sp>
      <p:pic>
        <p:nvPicPr>
          <p:cNvPr id="7" name="Picture 2" descr="R:\HMRN\Publications\SES\John\Deprivation.tif">
            <a:extLst>
              <a:ext uri="{FF2B5EF4-FFF2-40B4-BE49-F238E27FC236}">
                <a16:creationId xmlns:a16="http://schemas.microsoft.com/office/drawing/2014/main" id="{DB5A6819-1C84-4EA8-8778-95A03E6F3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4051" r="1875" b="2616"/>
          <a:stretch/>
        </p:blipFill>
        <p:spPr bwMode="auto">
          <a:xfrm>
            <a:off x="4290884" y="1498862"/>
            <a:ext cx="6843860" cy="521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117DA3F-E043-4909-8444-6F5ECB18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" y="1674359"/>
            <a:ext cx="3347864" cy="160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11469C-193B-4DF6-8590-0852E6F42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883" y="1674359"/>
            <a:ext cx="1313722" cy="23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26519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F38C794C-E967-46F9-A221-FA376D0E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" y="1674359"/>
            <a:ext cx="3744416" cy="184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R:\HMRN\Publications\SES\John\Urban.tif">
            <a:extLst>
              <a:ext uri="{FF2B5EF4-FFF2-40B4-BE49-F238E27FC236}">
                <a16:creationId xmlns:a16="http://schemas.microsoft.com/office/drawing/2014/main" id="{F3BB23BE-E7D1-476A-9CF9-61EAFCDFF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2194" r="1827" b="3122"/>
          <a:stretch/>
        </p:blipFill>
        <p:spPr bwMode="auto">
          <a:xfrm>
            <a:off x="4215473" y="1395167"/>
            <a:ext cx="6928701" cy="528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6D82AA-FF99-4FE5-B06B-515FB50E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for National Statistics (ONS): rural/urban definition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3A9B4-8C87-4A88-9B41-2A419511D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883" y="1674359"/>
            <a:ext cx="1313722" cy="23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1063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08F9-31A4-4B7C-B8D4-F1CA891A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HMRN </a:t>
            </a:r>
            <a:r>
              <a:rPr lang="en-US" dirty="0" err="1"/>
              <a:t>organisation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0A4B73-1BFB-4F79-964A-5AD35D191ED8}"/>
              </a:ext>
            </a:extLst>
          </p:cNvPr>
          <p:cNvGrpSpPr/>
          <p:nvPr/>
        </p:nvGrpSpPr>
        <p:grpSpPr>
          <a:xfrm>
            <a:off x="1344420" y="1242032"/>
            <a:ext cx="9815190" cy="5404226"/>
            <a:chOff x="1344420" y="1242032"/>
            <a:chExt cx="9815190" cy="54042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1E2668A-797F-49DA-84F5-FF3FEC46AB2B}"/>
                </a:ext>
              </a:extLst>
            </p:cNvPr>
            <p:cNvSpPr/>
            <p:nvPr/>
          </p:nvSpPr>
          <p:spPr>
            <a:xfrm>
              <a:off x="3131574" y="1560062"/>
              <a:ext cx="5928852" cy="5086196"/>
            </a:xfrm>
            <a:prstGeom prst="ellipse">
              <a:avLst/>
            </a:prstGeom>
            <a:noFill/>
            <a:ln w="38100">
              <a:solidFill>
                <a:srgbClr val="A1A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B732EE-5F81-4CC1-B148-0571216EBA8E}"/>
                </a:ext>
              </a:extLst>
            </p:cNvPr>
            <p:cNvSpPr/>
            <p:nvPr/>
          </p:nvSpPr>
          <p:spPr>
            <a:xfrm>
              <a:off x="4168407" y="1242032"/>
              <a:ext cx="3855185" cy="16075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B89D7C-B50F-4462-A96A-58B663D58B01}"/>
                </a:ext>
              </a:extLst>
            </p:cNvPr>
            <p:cNvSpPr txBox="1"/>
            <p:nvPr/>
          </p:nvSpPr>
          <p:spPr>
            <a:xfrm>
              <a:off x="4127089" y="1384068"/>
              <a:ext cx="39378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u="sng" dirty="0">
                  <a:solidFill>
                    <a:schemeClr val="bg1"/>
                  </a:solidFill>
                </a:rPr>
                <a:t>Clinical care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Haematology clinical teams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Yorkshire Cancer Network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Humber &amp; Yorkshire Coast Cancer Network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AB41AB-1BAF-4D53-83BA-C24F8F192BF1}"/>
                </a:ext>
              </a:extLst>
            </p:cNvPr>
            <p:cNvSpPr/>
            <p:nvPr/>
          </p:nvSpPr>
          <p:spPr>
            <a:xfrm>
              <a:off x="1385738" y="4360552"/>
              <a:ext cx="3855185" cy="16075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D66BB2-271C-47D8-B4BE-8CCFAA3746B0}"/>
                </a:ext>
              </a:extLst>
            </p:cNvPr>
            <p:cNvSpPr txBox="1"/>
            <p:nvPr/>
          </p:nvSpPr>
          <p:spPr>
            <a:xfrm>
              <a:off x="1344420" y="4502588"/>
              <a:ext cx="39378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u="sng" dirty="0">
                  <a:solidFill>
                    <a:schemeClr val="bg1"/>
                  </a:solidFill>
                </a:rPr>
                <a:t>Data management &amp; analysis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Epidemiology &amp; Cancer Statistics Group (ECSG)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Health Sciences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University of York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0441CB-9AA6-4836-926C-03E35B709A32}"/>
                </a:ext>
              </a:extLst>
            </p:cNvPr>
            <p:cNvSpPr/>
            <p:nvPr/>
          </p:nvSpPr>
          <p:spPr>
            <a:xfrm>
              <a:off x="6684227" y="4360552"/>
              <a:ext cx="4427928" cy="16075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BBC726-27DD-4BDA-AFC3-2B5D991523F7}"/>
                </a:ext>
              </a:extLst>
            </p:cNvPr>
            <p:cNvSpPr txBox="1"/>
            <p:nvPr/>
          </p:nvSpPr>
          <p:spPr>
            <a:xfrm>
              <a:off x="6636771" y="4502588"/>
              <a:ext cx="45228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u="sng" dirty="0">
                  <a:solidFill>
                    <a:schemeClr val="bg1"/>
                  </a:solidFill>
                </a:rPr>
                <a:t>Diagnostics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Haematological Malignancy Diagnostic Service (HMDS)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St James’s Institute of Oncology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Leeds Teaching Hospitals NHS Trust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03299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9F8F5-6DD7-427D-98BA-4519DBAB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routine data sources and analysis</a:t>
            </a:r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EBD7BB-22FA-4705-B207-118E4DDA4BFA}"/>
              </a:ext>
            </a:extLst>
          </p:cNvPr>
          <p:cNvGrpSpPr/>
          <p:nvPr/>
        </p:nvGrpSpPr>
        <p:grpSpPr>
          <a:xfrm>
            <a:off x="989473" y="1246727"/>
            <a:ext cx="10437816" cy="5266355"/>
            <a:chOff x="911101" y="1178487"/>
            <a:chExt cx="10437816" cy="526635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C714805-ED1B-4D2D-8B86-5219F1CAECA4}"/>
                </a:ext>
              </a:extLst>
            </p:cNvPr>
            <p:cNvGrpSpPr/>
            <p:nvPr/>
          </p:nvGrpSpPr>
          <p:grpSpPr>
            <a:xfrm>
              <a:off x="911101" y="1178487"/>
              <a:ext cx="10437816" cy="5266355"/>
              <a:chOff x="556259" y="1151191"/>
              <a:chExt cx="10437816" cy="526635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4685828-4638-494D-88F8-E3DF8109A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260" y="1151191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9B879FF-ED15-46EC-9196-5FF636F0D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48675" y="1151191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D5DBF41-FA04-4C72-9F5F-DE0D9ED74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41090" y="1151191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7B87967-E64F-44BF-A8E7-7C9898D28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33505" y="1151191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CEA3565-574C-4998-8FE5-F3D61F666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725920" y="1151191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DF09D75-000E-4D68-8557-7087166B4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18335" y="1151191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374D9CD-77C4-4C3D-982E-B3719F1A9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260" y="4141819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E5BCE15-1C32-4EB9-A1A0-1FE978008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48675" y="4141819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18F5A55-097D-46D5-9143-F4C1ED503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41090" y="4141819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AA8AB36-F117-4D61-ABBD-EDED44083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33505" y="4141819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63CFC6E-D4B1-428A-B9C7-E6B5F7880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725920" y="4141819"/>
                <a:ext cx="1475740" cy="169095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CA47809-5ADA-46B1-817F-6EADD9CD6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18334" y="4141819"/>
                <a:ext cx="1475741" cy="1690953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EF856A-EAF0-4F3B-9816-F002B426909A}"/>
                  </a:ext>
                </a:extLst>
              </p:cNvPr>
              <p:cNvSpPr txBox="1"/>
              <p:nvPr/>
            </p:nvSpPr>
            <p:spPr>
              <a:xfrm>
                <a:off x="556260" y="2845318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Diagnostics</a:t>
                </a:r>
                <a:endParaRPr lang="en-GB" sz="1600" b="1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DD4891-A16E-4D6F-A8C8-9FE7EA019327}"/>
                  </a:ext>
                </a:extLst>
              </p:cNvPr>
              <p:cNvSpPr txBox="1"/>
              <p:nvPr/>
            </p:nvSpPr>
            <p:spPr>
              <a:xfrm>
                <a:off x="2348674" y="2842143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Demographics</a:t>
                </a:r>
                <a:endParaRPr lang="en-GB" sz="1600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A5797-EE16-4C48-84CE-DAFDCC9CA324}"/>
                  </a:ext>
                </a:extLst>
              </p:cNvPr>
              <p:cNvSpPr txBox="1"/>
              <p:nvPr/>
            </p:nvSpPr>
            <p:spPr>
              <a:xfrm>
                <a:off x="4141088" y="2842143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Prognostics</a:t>
                </a:r>
                <a:endParaRPr lang="en-GB" sz="1600" b="1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E9BA05-BA19-4D2C-B9C4-C96D832240E7}"/>
                  </a:ext>
                </a:extLst>
              </p:cNvPr>
              <p:cNvSpPr txBox="1"/>
              <p:nvPr/>
            </p:nvSpPr>
            <p:spPr>
              <a:xfrm>
                <a:off x="5933502" y="2838968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Treatment</a:t>
                </a:r>
                <a:endParaRPr lang="en-GB" sz="1600" b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3885A56-A305-485F-B87F-51985904D8EF}"/>
                  </a:ext>
                </a:extLst>
              </p:cNvPr>
              <p:cNvSpPr txBox="1"/>
              <p:nvPr/>
            </p:nvSpPr>
            <p:spPr>
              <a:xfrm>
                <a:off x="7409247" y="2845318"/>
                <a:ext cx="21090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Death certificates &amp;</a:t>
                </a:r>
                <a:br>
                  <a:rPr lang="en-US" sz="1600" b="1" dirty="0"/>
                </a:br>
                <a:r>
                  <a:rPr lang="en-US" sz="1600" b="1" dirty="0"/>
                  <a:t>Cancer registrations</a:t>
                </a:r>
                <a:endParaRPr lang="en-GB" sz="1600" b="1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861E1AA-5675-4C92-8805-501A36E02EE1}"/>
                  </a:ext>
                </a:extLst>
              </p:cNvPr>
              <p:cNvSpPr txBox="1"/>
              <p:nvPr/>
            </p:nvSpPr>
            <p:spPr>
              <a:xfrm>
                <a:off x="9518329" y="2842143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Follow-up</a:t>
                </a:r>
                <a:endParaRPr lang="en-GB" sz="16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BD648-4CD2-48E8-B2D1-1D085A1D497D}"/>
                  </a:ext>
                </a:extLst>
              </p:cNvPr>
              <p:cNvSpPr txBox="1"/>
              <p:nvPr/>
            </p:nvSpPr>
            <p:spPr>
              <a:xfrm>
                <a:off x="556259" y="5832771"/>
                <a:ext cx="1475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Descriptive</a:t>
                </a:r>
                <a:br>
                  <a:rPr lang="en-US" sz="1600" b="1" dirty="0"/>
                </a:br>
                <a:r>
                  <a:rPr lang="en-US" sz="1600" b="1" dirty="0"/>
                  <a:t>epidemiology</a:t>
                </a:r>
                <a:endParaRPr lang="en-GB" sz="160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79DAC1-CA79-482A-9D10-696B33E02DF6}"/>
                  </a:ext>
                </a:extLst>
              </p:cNvPr>
              <p:cNvSpPr txBox="1"/>
              <p:nvPr/>
            </p:nvSpPr>
            <p:spPr>
              <a:xfrm>
                <a:off x="2348673" y="5829596"/>
                <a:ext cx="1475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Survival &amp;</a:t>
                </a:r>
                <a:br>
                  <a:rPr lang="en-US" sz="1600" b="1" dirty="0"/>
                </a:br>
                <a:r>
                  <a:rPr lang="en-US" sz="1600" b="1" dirty="0"/>
                  <a:t>prognostics</a:t>
                </a:r>
                <a:endParaRPr lang="en-GB" sz="1600" b="1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FB6833B-7DCE-4708-AA86-76FC08153641}"/>
                  </a:ext>
                </a:extLst>
              </p:cNvPr>
              <p:cNvSpPr txBox="1"/>
              <p:nvPr/>
            </p:nvSpPr>
            <p:spPr>
              <a:xfrm>
                <a:off x="4141087" y="5829596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/>
                  <a:t>Aetiology</a:t>
                </a:r>
                <a:endParaRPr lang="en-GB" sz="1600" b="1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2B6D3A8-97C3-40A6-A66E-D541856B4427}"/>
                  </a:ext>
                </a:extLst>
              </p:cNvPr>
              <p:cNvSpPr txBox="1"/>
              <p:nvPr/>
            </p:nvSpPr>
            <p:spPr>
              <a:xfrm>
                <a:off x="5933501" y="5826421"/>
                <a:ext cx="1475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Patient pathway</a:t>
                </a:r>
                <a:endParaRPr lang="en-GB" sz="16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7177991-1A6F-4A67-A77D-79DB84B8263E}"/>
                  </a:ext>
                </a:extLst>
              </p:cNvPr>
              <p:cNvSpPr txBox="1"/>
              <p:nvPr/>
            </p:nvSpPr>
            <p:spPr>
              <a:xfrm>
                <a:off x="7725914" y="5832771"/>
                <a:ext cx="1475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Health economics</a:t>
                </a:r>
                <a:endParaRPr lang="en-GB" sz="1600" b="1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A541EB-B30E-4CED-BE0D-1038275F1BBE}"/>
                  </a:ext>
                </a:extLst>
              </p:cNvPr>
              <p:cNvSpPr txBox="1"/>
              <p:nvPr/>
            </p:nvSpPr>
            <p:spPr>
              <a:xfrm>
                <a:off x="9518328" y="5829596"/>
                <a:ext cx="1475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Audit</a:t>
                </a:r>
                <a:endParaRPr lang="en-GB" sz="1600" b="1" dirty="0"/>
              </a:p>
            </p:txBody>
          </p:sp>
        </p:grp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699B5E52-5799-477E-8CE5-BF9A3EB6ECD8}"/>
                </a:ext>
              </a:extLst>
            </p:cNvPr>
            <p:cNvSpPr/>
            <p:nvPr/>
          </p:nvSpPr>
          <p:spPr>
            <a:xfrm rot="5400000">
              <a:off x="5697880" y="3286195"/>
              <a:ext cx="823534" cy="931451"/>
            </a:xfrm>
            <a:prstGeom prst="rightArrow">
              <a:avLst>
                <a:gd name="adj1" fmla="val 50000"/>
                <a:gd name="adj2" fmla="val 73152"/>
              </a:avLst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38937204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95BE9F-B898-42E8-AB2A-F25B01401FBD}"/>
              </a:ext>
            </a:extLst>
          </p:cNvPr>
          <p:cNvSpPr/>
          <p:nvPr/>
        </p:nvSpPr>
        <p:spPr>
          <a:xfrm>
            <a:off x="6136944" y="5138072"/>
            <a:ext cx="5764502" cy="1249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E419A-146E-493D-8D2B-632CA1A4BD6F}"/>
              </a:ext>
            </a:extLst>
          </p:cNvPr>
          <p:cNvSpPr/>
          <p:nvPr/>
        </p:nvSpPr>
        <p:spPr>
          <a:xfrm>
            <a:off x="6136944" y="3804489"/>
            <a:ext cx="5764502" cy="10804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18AD7-FABE-4898-BFE7-F9AEAEC48B6A}"/>
              </a:ext>
            </a:extLst>
          </p:cNvPr>
          <p:cNvSpPr/>
          <p:nvPr/>
        </p:nvSpPr>
        <p:spPr>
          <a:xfrm>
            <a:off x="6136944" y="2255656"/>
            <a:ext cx="5764502" cy="1350291"/>
          </a:xfrm>
          <a:prstGeom prst="rect">
            <a:avLst/>
          </a:prstGeom>
          <a:solidFill>
            <a:srgbClr val="DB9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534A8-B952-4171-8C3F-8EA554459F05}"/>
              </a:ext>
            </a:extLst>
          </p:cNvPr>
          <p:cNvSpPr/>
          <p:nvPr/>
        </p:nvSpPr>
        <p:spPr>
          <a:xfrm>
            <a:off x="6136944" y="504966"/>
            <a:ext cx="5764502" cy="1511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CE630-B3E0-4397-8740-0F7C1158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HMRN data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E94032-982F-4D8C-90F4-920FCDDD56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3" y="2057114"/>
            <a:ext cx="5464175" cy="385661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A9CDDF-3F4D-403E-9209-463D768B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144" y="614150"/>
            <a:ext cx="5688302" cy="577300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BFBFB"/>
                </a:solidFill>
              </a:rPr>
              <a:t>Histology, cytology, immunophenotyping, molecular cytogenetics, mutational analysis, flow cytometry, gene expression profiling, disease progressions &amp; transformations</a:t>
            </a:r>
          </a:p>
          <a:p>
            <a:endParaRPr lang="en-US" dirty="0">
              <a:solidFill>
                <a:srgbClr val="FBFBFB"/>
              </a:solidFill>
            </a:endParaRPr>
          </a:p>
          <a:p>
            <a:r>
              <a:rPr lang="en-US" dirty="0">
                <a:solidFill>
                  <a:srgbClr val="FBFBFB"/>
                </a:solidFill>
              </a:rPr>
              <a:t>Antecedent &amp; concurrent events, route to diagnosis, blood count, performance status (ECOG), stage, treatment and response</a:t>
            </a:r>
          </a:p>
          <a:p>
            <a:endParaRPr lang="en-US" dirty="0">
              <a:solidFill>
                <a:srgbClr val="FBFBFB"/>
              </a:solidFill>
            </a:endParaRPr>
          </a:p>
          <a:p>
            <a:r>
              <a:rPr lang="en-US" dirty="0">
                <a:solidFill>
                  <a:srgbClr val="FBFBFB"/>
                </a:solidFill>
              </a:rPr>
              <a:t>Patient characteristics, symptoms, events leading to diagnosis, quality of life, experience</a:t>
            </a:r>
          </a:p>
          <a:p>
            <a:endParaRPr lang="en-US" dirty="0">
              <a:solidFill>
                <a:srgbClr val="FBFBFB"/>
              </a:solidFill>
            </a:endParaRPr>
          </a:p>
          <a:p>
            <a:r>
              <a:rPr lang="en-US" dirty="0">
                <a:solidFill>
                  <a:srgbClr val="FBFBFB"/>
                </a:solidFill>
              </a:rPr>
              <a:t>Deaths, cancer registrations, Hospital Episode Statistics, measures of socioeconomic deprivation, urban/rural status</a:t>
            </a:r>
            <a:endParaRPr lang="en-GB" dirty="0">
              <a:solidFill>
                <a:srgbClr val="FBFB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20407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8572-8A60-45C9-B601-9795EDB7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HMRN data</a:t>
            </a:r>
            <a:br>
              <a:rPr lang="en-US" dirty="0"/>
            </a:br>
            <a:r>
              <a:rPr lang="en-US" sz="2800" b="0" dirty="0"/>
              <a:t>Improving patient care through analysis of the patient pathway</a:t>
            </a:r>
            <a:endParaRPr lang="en-GB" sz="2800" b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592B96-A67D-4339-BE02-362C174D2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67" y="1454200"/>
            <a:ext cx="9268504" cy="4956076"/>
          </a:xfrm>
        </p:spPr>
      </p:pic>
    </p:spTree>
    <p:extLst>
      <p:ext uri="{BB962C8B-B14F-4D97-AF65-F5344CB8AC3E}">
        <p14:creationId xmlns:p14="http://schemas.microsoft.com/office/powerpoint/2010/main" val="1079410619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HMRN">
      <a:dk1>
        <a:srgbClr val="666666"/>
      </a:dk1>
      <a:lt1>
        <a:srgbClr val="F0F0F0"/>
      </a:lt1>
      <a:dk2>
        <a:srgbClr val="6292B5"/>
      </a:dk2>
      <a:lt2>
        <a:srgbClr val="E7E6E6"/>
      </a:lt2>
      <a:accent1>
        <a:srgbClr val="6292B5"/>
      </a:accent1>
      <a:accent2>
        <a:srgbClr val="C55F50"/>
      </a:accent2>
      <a:accent3>
        <a:srgbClr val="79A161"/>
      </a:accent3>
      <a:accent4>
        <a:srgbClr val="DB7B53"/>
      </a:accent4>
      <a:accent5>
        <a:srgbClr val="67569B"/>
      </a:accent5>
      <a:accent6>
        <a:srgbClr val="B163A6"/>
      </a:accent6>
      <a:hlink>
        <a:srgbClr val="DB9729"/>
      </a:hlink>
      <a:folHlink>
        <a:srgbClr val="DB972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MRNTemplate.potx" id="{45224C56-BF8F-435C-889B-197708A91421}" vid="{9449E17D-AFEB-4046-8036-35A1E753A7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5302</TotalTime>
  <Words>325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Haematological Malignancy  Research Network</vt:lpstr>
      <vt:lpstr>UK cancer registrations</vt:lpstr>
      <vt:lpstr>HMRN study region</vt:lpstr>
      <vt:lpstr>Index of multiple deprivation: income domain</vt:lpstr>
      <vt:lpstr>Office for National Statistics (ONS): rural/urban definition</vt:lpstr>
      <vt:lpstr>HMRN organisation</vt:lpstr>
      <vt:lpstr>Summary of routine data sources and analysis</vt:lpstr>
      <vt:lpstr>HMRN data</vt:lpstr>
      <vt:lpstr>Using HMRN data Improving patient care through analysis of the patient pathway</vt:lpstr>
      <vt:lpstr>Incidence</vt:lpstr>
      <vt:lpstr>HMRN annual incidence rates (per 100,000)</vt:lpstr>
      <vt:lpstr>Incidence of haematological malignancy subtypes varies with age…</vt:lpstr>
      <vt:lpstr>…but not social class</vt:lpstr>
      <vt:lpstr>Patient pathway:  follicular lymphoma to diffuse large B-cell lymphoma transformation</vt:lpstr>
      <vt:lpstr>The problem with clinical trials AML 2004-2017</vt:lpstr>
    </vt:vector>
  </TitlesOfParts>
  <Company>ECSG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Blase</dc:creator>
  <cp:lastModifiedBy>John Blase</cp:lastModifiedBy>
  <cp:revision>95</cp:revision>
  <dcterms:created xsi:type="dcterms:W3CDTF">2017-10-24T09:52:04Z</dcterms:created>
  <dcterms:modified xsi:type="dcterms:W3CDTF">2021-02-04T14:27:06Z</dcterms:modified>
</cp:coreProperties>
</file>